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9144000" cy="5143500" type="screen16x9"/>
  <p:notesSz cx="6858000" cy="9144000"/>
  <p:embeddedFontLst>
    <p:embeddedFont>
      <p:font typeface="Helvetica Neue" panose="02000503000000020004"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690"/>
  </p:normalViewPr>
  <p:slideViewPr>
    <p:cSldViewPr snapToGrid="0">
      <p:cViewPr varScale="1">
        <p:scale>
          <a:sx n="133" d="100"/>
          <a:sy n="133" d="100"/>
        </p:scale>
        <p:origin x="50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47832149d6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47832149d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 value is &lt; 0.05 difference in the means is 0.819 &amp; 1.394. The strength of the relationship between the variables is small at 0.132.</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47832149d6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47832149d6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 &lt;0.05, difference in means is -1.419 &amp; -0.079. The effect size is small.</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47832149d6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47832149d6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608f99277b_0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608f99277b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47832149d6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47832149d6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47832149d6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47832149d6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60b153f5f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60b153f5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HR leaders &amp; great hitters: Hank Aaron, Ted Williams, Tony Gwynn, Willie Mays, Frank Robinson, Cal Ripken, Mickey Mantle, Lou Gehrig, Babe Ruth, Ty Cobb..</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7832149d6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7832149d6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6019d0b4d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6019d0b4d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6019d0b4d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6019d0b4d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608f99277b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608f99277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 Everyone who is a baseball fan remembers the 1998 HR race between Sosa &amp; McGwire, who were trying to beat Roger Maris’s record of 61 HR’s in a single season. McGwire beat Maris’s record in 1998 (70) and then Bonds beat that in 2001 (73). However, some believe that those records have an asterisk next to them because of Sosa’s &amp; McGwire’s use of performance enhancing drugs (PEDs). 1998-2008 became defined as “The Steroids Era.”</a:t>
            </a:r>
            <a:endParaRPr sz="1200">
              <a:solidFill>
                <a:schemeClr val="dk1"/>
              </a:solidFill>
              <a:latin typeface="Helvetica Neue"/>
              <a:ea typeface="Helvetica Neue"/>
              <a:cs typeface="Helvetica Neue"/>
              <a:sym typeface="Helvetica Neue"/>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Helvetica Neue"/>
                <a:ea typeface="Helvetica Neue"/>
                <a:cs typeface="Helvetica Neue"/>
                <a:sym typeface="Helvetica Neue"/>
              </a:rPr>
              <a:t>-</a:t>
            </a:r>
            <a:r>
              <a:rPr lang="en">
                <a:solidFill>
                  <a:schemeClr val="dk1"/>
                </a:solidFill>
                <a:latin typeface="Helvetica Neue"/>
                <a:ea typeface="Helvetica Neue"/>
                <a:cs typeface="Helvetica Neue"/>
                <a:sym typeface="Helvetica Neue"/>
              </a:rPr>
              <a:t>I also realize that other possible factors that could affect HR’s--like weather (ie: in Colorado with high altitude) or, stadiums that are called “hitters ballparks”, ie:  the fact that many ballparks have reduced the sizes of left and right fields by bringing in the fences, and the existence of pitcher’s parks. However, I’m not going to look at those possible variables here.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601c8a68d5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601c8a68d5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615f4bbcb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615f4bbcb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7832149d6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47832149d6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current NL HR leaders are Eugenio Suárez &amp; Pete Alonso (49).</a:t>
            </a:r>
            <a:endParaRPr/>
          </a:p>
          <a:p>
            <a:pPr marL="0" lvl="0" indent="0" algn="l" rtl="0">
              <a:spcBef>
                <a:spcPts val="0"/>
              </a:spcBef>
              <a:spcAft>
                <a:spcPts val="0"/>
              </a:spcAft>
              <a:buNone/>
            </a:pPr>
            <a:r>
              <a:rPr lang="en"/>
              <a:t>AL: Trout &amp; Bellinger &amp; Soler ( all at 45)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47832149d6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47832149d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08f99277b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08f99277b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OPS (on-base + slg %) &amp; OBS (H + BB + HBP)/(AB+BB+HBP+SF) are already averaged.</a:t>
            </a:r>
            <a:endParaRPr/>
          </a:p>
          <a:p>
            <a:pPr marL="0" lvl="0" indent="0" algn="l" rtl="0">
              <a:spcBef>
                <a:spcPts val="0"/>
              </a:spcBef>
              <a:spcAft>
                <a:spcPts val="0"/>
              </a:spcAft>
              <a:buNone/>
            </a:pPr>
            <a:r>
              <a:rPr lang="en"/>
              <a:t>Briefly discuss the MLB drug policy timeline. By 2003 in Spring training, all players were drug tested .</a:t>
            </a:r>
            <a:endParaRPr/>
          </a:p>
          <a:p>
            <a:pPr marL="0" lvl="0" indent="0" algn="l" rtl="0">
              <a:spcBef>
                <a:spcPts val="0"/>
              </a:spcBef>
              <a:spcAft>
                <a:spcPts val="0"/>
              </a:spcAft>
              <a:buNone/>
            </a:pPr>
            <a:r>
              <a:rPr lang="en"/>
              <a:t>BALCO &amp; Mitchell report.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60b7ec47c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60b7ec47c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look at HR numbers in tables, you can definitely see an increase, but, is there any statistical significance to those numbers?</a:t>
            </a:r>
            <a:endParaRPr/>
          </a:p>
          <a:p>
            <a:pPr marL="0" lvl="0" indent="0" algn="l" rtl="0">
              <a:spcBef>
                <a:spcPts val="0"/>
              </a:spcBef>
              <a:spcAft>
                <a:spcPts val="0"/>
              </a:spcAft>
              <a:buNone/>
            </a:pPr>
            <a:r>
              <a:rPr lang="en"/>
              <a:t>*All players are tested when they begin spring training and all players are tested during the year (the date is random though)</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14c25fdc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614c25fdc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608f99277b_0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608f99277b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t>After running two-tailed T-tests, I then chose the years that had significant p values &lt;0.05 and difference in means at a 95% confidence interval. I also looked at the Cohen’s d values, or, the measure of the strength of the relationship between the variables (years).</a:t>
            </a:r>
            <a:endParaRPr sz="1200"/>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47832149d6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47832149d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mean # of HRs for PED positive players was 16.95 for the decade. This dataset had 76 players.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00501b2f1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00501b2f1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mean # of HR’s for players w/no PEDs is 3.54 for the decade.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608f99277b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608f99277b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don’t really see the difference until the results are plotted on the same chart. 16.95 vs. 3.54 HR mean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mlb.mlb.com/mlb/news/mitchell/index.jsp"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16.jpg"/><Relationship Id="rId13" Type="http://schemas.openxmlformats.org/officeDocument/2006/relationships/image" Target="../media/image21.png"/><Relationship Id="rId3" Type="http://schemas.openxmlformats.org/officeDocument/2006/relationships/image" Target="../media/image1.jpg"/><Relationship Id="rId7" Type="http://schemas.openxmlformats.org/officeDocument/2006/relationships/image" Target="../media/image15.jpg"/><Relationship Id="rId12"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4.jpg"/><Relationship Id="rId11" Type="http://schemas.openxmlformats.org/officeDocument/2006/relationships/image" Target="../media/image19.png"/><Relationship Id="rId5" Type="http://schemas.openxmlformats.org/officeDocument/2006/relationships/image" Target="../media/image13.jpg"/><Relationship Id="rId10" Type="http://schemas.openxmlformats.org/officeDocument/2006/relationships/image" Target="../media/image18.jpg"/><Relationship Id="rId4" Type="http://schemas.openxmlformats.org/officeDocument/2006/relationships/image" Target="../media/image12.jpg"/><Relationship Id="rId9"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ajor_League_Baseball_drug_policy"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mercurynews.com/2007/11/15/a-timeline-in-the-bondsbalco-investigation/"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8" Type="http://schemas.openxmlformats.org/officeDocument/2006/relationships/hyperlink" Target="http://mlb.mlb.com/mlb/news/drug_policy.jsp?content=timeline" TargetMode="External"/><Relationship Id="rId3" Type="http://schemas.openxmlformats.org/officeDocument/2006/relationships/hyperlink" Target="https://www.baseball-reference.com/leagues/" TargetMode="External"/><Relationship Id="rId7" Type="http://schemas.openxmlformats.org/officeDocument/2006/relationships/hyperlink" Target="https://bleacherreport.com/articles/228510-the-103-who-tested-positive-for-steroids-in-2003"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hyperlink" Target="https://en.wikipedia.org/wiki/List_of_Major_League_Baseball_players_suspended_for_performance-enhancing_drugs" TargetMode="External"/><Relationship Id="rId5" Type="http://schemas.openxmlformats.org/officeDocument/2006/relationships/hyperlink" Target="http://mlb.mlb.com/mlb/news/mitchell/index.jsp" TargetMode="External"/><Relationship Id="rId4" Type="http://schemas.openxmlformats.org/officeDocument/2006/relationships/hyperlink" Target="https://en.wikipedia.org/wiki/List_of_Major_League_Baseball_players_named_in_the_Mitchell_Report#Implicated_in_the_BALCO_Scandal_(9)" TargetMode="External"/><Relationship Id="rId9" Type="http://schemas.openxmlformats.org/officeDocument/2006/relationships/hyperlink" Target="https://www.complex.com/sports/2016/07/players-hall-of-fame-inductions-destroyed-steroid-allegations/alex-rodriguez"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baseball-reference.com/leagues/"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85975"/>
            <a:ext cx="8520600" cy="261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solidFill>
                  <a:srgbClr val="FFFFFF"/>
                </a:solidFill>
                <a:latin typeface="Helvetica Neue"/>
                <a:ea typeface="Helvetica Neue"/>
                <a:cs typeface="Helvetica Neue"/>
                <a:sym typeface="Helvetica Neue"/>
              </a:rPr>
              <a:t>AL &amp; NL Batting Totals (HR) During the “Steroid Era.”</a:t>
            </a:r>
            <a:endParaRPr>
              <a:solidFill>
                <a:srgbClr val="FFFFFF"/>
              </a:solidFill>
              <a:latin typeface="Helvetica Neue"/>
              <a:ea typeface="Helvetica Neue"/>
              <a:cs typeface="Helvetica Neue"/>
              <a:sym typeface="Helvetica Neue"/>
            </a:endParaRPr>
          </a:p>
        </p:txBody>
      </p:sp>
      <p:sp>
        <p:nvSpPr>
          <p:cNvPr id="55" name="Google Shape;55;p13"/>
          <p:cNvSpPr txBox="1">
            <a:spLocks noGrp="1"/>
          </p:cNvSpPr>
          <p:nvPr>
            <p:ph type="subTitle" idx="1"/>
          </p:nvPr>
        </p:nvSpPr>
        <p:spPr>
          <a:xfrm>
            <a:off x="311700" y="2834125"/>
            <a:ext cx="8520600" cy="123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Helvetica Neue"/>
                <a:ea typeface="Helvetica Neue"/>
                <a:cs typeface="Helvetica Neue"/>
                <a:sym typeface="Helvetica Neue"/>
              </a:rPr>
              <a:t>Final Capstone |  Thinkful | Data Analytics</a:t>
            </a:r>
            <a:endParaRPr>
              <a:solidFill>
                <a:srgbClr val="FFFFFF"/>
              </a:solidFill>
              <a:latin typeface="Helvetica Neue"/>
              <a:ea typeface="Helvetica Neue"/>
              <a:cs typeface="Helvetica Neue"/>
              <a:sym typeface="Helvetica Neue"/>
            </a:endParaRPr>
          </a:p>
          <a:p>
            <a:pPr marL="0" lvl="0" indent="0" algn="ctr" rtl="0">
              <a:spcBef>
                <a:spcPts val="0"/>
              </a:spcBef>
              <a:spcAft>
                <a:spcPts val="0"/>
              </a:spcAft>
              <a:buNone/>
            </a:pPr>
            <a:r>
              <a:rPr lang="en">
                <a:solidFill>
                  <a:srgbClr val="FFFFFF"/>
                </a:solidFill>
                <a:latin typeface="Helvetica Neue"/>
                <a:ea typeface="Helvetica Neue"/>
                <a:cs typeface="Helvetica Neue"/>
                <a:sym typeface="Helvetica Neue"/>
              </a:rPr>
              <a:t>By: Lisa Alcock</a:t>
            </a:r>
            <a:endParaRPr>
              <a:solidFill>
                <a:srgbClr val="FFFFFF"/>
              </a:solidFill>
              <a:latin typeface="Helvetica Neue"/>
              <a:ea typeface="Helvetica Neue"/>
              <a:cs typeface="Helvetica Neue"/>
              <a:sym typeface="Helvetica Neue"/>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 vs. NL HRs 1998-2008</a:t>
            </a:r>
            <a:endParaRPr/>
          </a:p>
        </p:txBody>
      </p:sp>
      <p:sp>
        <p:nvSpPr>
          <p:cNvPr id="115" name="Google Shape;115;p22"/>
          <p:cNvSpPr txBox="1">
            <a:spLocks noGrp="1"/>
          </p:cNvSpPr>
          <p:nvPr>
            <p:ph type="body" idx="1"/>
          </p:nvPr>
        </p:nvSpPr>
        <p:spPr>
          <a:xfrm>
            <a:off x="112350" y="1152475"/>
            <a:ext cx="8963700" cy="384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p=2.242e-14, @ 95%: 0.819 &amp; 1.394, CD: 0.13</a:t>
            </a:r>
            <a:endParaRPr b="1"/>
          </a:p>
        </p:txBody>
      </p:sp>
      <p:pic>
        <p:nvPicPr>
          <p:cNvPr id="116" name="Google Shape;116;p22"/>
          <p:cNvPicPr preferRelativeResize="0"/>
          <p:nvPr/>
        </p:nvPicPr>
        <p:blipFill>
          <a:blip r:embed="rId3">
            <a:alphaModFix/>
          </a:blip>
          <a:stretch>
            <a:fillRect/>
          </a:stretch>
        </p:blipFill>
        <p:spPr>
          <a:xfrm>
            <a:off x="1117350" y="1587900"/>
            <a:ext cx="6831699" cy="3405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1999 vs. 2007</a:t>
            </a:r>
            <a:endParaRPr/>
          </a:p>
        </p:txBody>
      </p:sp>
      <p:sp>
        <p:nvSpPr>
          <p:cNvPr id="122" name="Google Shape;122;p23"/>
          <p:cNvSpPr txBox="1">
            <a:spLocks noGrp="1"/>
          </p:cNvSpPr>
          <p:nvPr>
            <p:ph type="body" idx="1"/>
          </p:nvPr>
        </p:nvSpPr>
        <p:spPr>
          <a:xfrm>
            <a:off x="187200" y="1164975"/>
            <a:ext cx="8739000" cy="3866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p=0.027, @ 95% confidence: -1.419 &amp; -0.079, CD= 0.08</a:t>
            </a:r>
            <a:endParaRPr b="1"/>
          </a:p>
        </p:txBody>
      </p:sp>
      <p:pic>
        <p:nvPicPr>
          <p:cNvPr id="123" name="Google Shape;123;p23"/>
          <p:cNvPicPr preferRelativeResize="0"/>
          <p:nvPr/>
        </p:nvPicPr>
        <p:blipFill>
          <a:blip r:embed="rId3">
            <a:alphaModFix/>
          </a:blip>
          <a:stretch>
            <a:fillRect/>
          </a:stretch>
        </p:blipFill>
        <p:spPr>
          <a:xfrm>
            <a:off x="1158244" y="1702275"/>
            <a:ext cx="6790805" cy="3441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2000 vs. 2008</a:t>
            </a:r>
            <a:endParaRPr/>
          </a:p>
          <a:p>
            <a:pPr marL="0" lvl="0" indent="0" algn="ctr" rtl="0">
              <a:spcBef>
                <a:spcPts val="0"/>
              </a:spcBef>
              <a:spcAft>
                <a:spcPts val="0"/>
              </a:spcAft>
              <a:buNone/>
            </a:pPr>
            <a:endParaRPr/>
          </a:p>
        </p:txBody>
      </p:sp>
      <p:sp>
        <p:nvSpPr>
          <p:cNvPr id="129" name="Google Shape;129;p24"/>
          <p:cNvSpPr txBox="1">
            <a:spLocks noGrp="1"/>
          </p:cNvSpPr>
          <p:nvPr>
            <p:ph type="body" idx="1"/>
          </p:nvPr>
        </p:nvSpPr>
        <p:spPr>
          <a:xfrm>
            <a:off x="187275" y="1152475"/>
            <a:ext cx="8801400" cy="3891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b="1"/>
              <a:t>p=0.047, @ 95% confidence: -1.27 &amp; -0.008 HRs, CD: 0.07</a:t>
            </a:r>
            <a:endParaRPr b="1"/>
          </a:p>
        </p:txBody>
      </p:sp>
      <p:pic>
        <p:nvPicPr>
          <p:cNvPr id="130" name="Google Shape;130;p24"/>
          <p:cNvPicPr preferRelativeResize="0"/>
          <p:nvPr/>
        </p:nvPicPr>
        <p:blipFill>
          <a:blip r:embed="rId3">
            <a:alphaModFix/>
          </a:blip>
          <a:stretch>
            <a:fillRect/>
          </a:stretch>
        </p:blipFill>
        <p:spPr>
          <a:xfrm>
            <a:off x="1127780" y="1658125"/>
            <a:ext cx="6877944" cy="3485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5"/>
          <p:cNvSpPr txBox="1">
            <a:spLocks noGrp="1"/>
          </p:cNvSpPr>
          <p:nvPr>
            <p:ph type="title"/>
          </p:nvPr>
        </p:nvSpPr>
        <p:spPr>
          <a:xfrm>
            <a:off x="311700" y="445025"/>
            <a:ext cx="8520600" cy="59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2004 vs. 2008</a:t>
            </a:r>
            <a:endParaRPr/>
          </a:p>
          <a:p>
            <a:pPr marL="0" lvl="0" indent="0" algn="ctr" rtl="0">
              <a:spcBef>
                <a:spcPts val="0"/>
              </a:spcBef>
              <a:spcAft>
                <a:spcPts val="0"/>
              </a:spcAft>
              <a:buNone/>
            </a:pPr>
            <a:endParaRPr sz="1800"/>
          </a:p>
        </p:txBody>
      </p:sp>
      <p:sp>
        <p:nvSpPr>
          <p:cNvPr id="136" name="Google Shape;136;p25"/>
          <p:cNvSpPr txBox="1">
            <a:spLocks noGrp="1"/>
          </p:cNvSpPr>
          <p:nvPr>
            <p:ph type="body" idx="1"/>
          </p:nvPr>
        </p:nvSpPr>
        <p:spPr>
          <a:xfrm>
            <a:off x="311700" y="1136075"/>
            <a:ext cx="8520600" cy="38823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b="1">
                <a:solidFill>
                  <a:schemeClr val="dk1"/>
                </a:solidFill>
              </a:rPr>
              <a:t>p=0.05, @ 95%: difference in HR means is between -1.237 &amp; 0.020. CD: 0.07</a:t>
            </a:r>
            <a:endParaRPr b="1">
              <a:solidFill>
                <a:schemeClr val="dk1"/>
              </a:solidFill>
            </a:endParaRPr>
          </a:p>
          <a:p>
            <a:pPr marL="0" lvl="0" indent="0" algn="l" rtl="0">
              <a:spcBef>
                <a:spcPts val="0"/>
              </a:spcBef>
              <a:spcAft>
                <a:spcPts val="1600"/>
              </a:spcAft>
              <a:buNone/>
            </a:pPr>
            <a:endParaRPr/>
          </a:p>
        </p:txBody>
      </p:sp>
      <p:pic>
        <p:nvPicPr>
          <p:cNvPr id="137" name="Google Shape;137;p25"/>
          <p:cNvPicPr preferRelativeResize="0"/>
          <p:nvPr/>
        </p:nvPicPr>
        <p:blipFill>
          <a:blip r:embed="rId3">
            <a:alphaModFix/>
          </a:blip>
          <a:stretch>
            <a:fillRect/>
          </a:stretch>
        </p:blipFill>
        <p:spPr>
          <a:xfrm>
            <a:off x="1169950" y="1684675"/>
            <a:ext cx="6825543" cy="3458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457200" lvl="0" indent="457200" algn="ctr" rtl="0">
              <a:spcBef>
                <a:spcPts val="0"/>
              </a:spcBef>
              <a:spcAft>
                <a:spcPts val="0"/>
              </a:spcAft>
              <a:buNone/>
            </a:pPr>
            <a:r>
              <a:rPr lang="en"/>
              <a:t>Final Thoughts, Things to Think About</a:t>
            </a:r>
            <a:endParaRPr/>
          </a:p>
        </p:txBody>
      </p:sp>
      <p:sp>
        <p:nvSpPr>
          <p:cNvPr id="143" name="Google Shape;143;p26"/>
          <p:cNvSpPr txBox="1">
            <a:spLocks noGrp="1"/>
          </p:cNvSpPr>
          <p:nvPr>
            <p:ph type="body" idx="1"/>
          </p:nvPr>
        </p:nvSpPr>
        <p:spPr>
          <a:xfrm>
            <a:off x="311700" y="1152475"/>
            <a:ext cx="8832300" cy="39357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Clr>
                <a:srgbClr val="000000"/>
              </a:buClr>
              <a:buSzPts val="1800"/>
              <a:buChar char="●"/>
            </a:pPr>
            <a:r>
              <a:rPr lang="en">
                <a:solidFill>
                  <a:srgbClr val="000000"/>
                </a:solidFill>
              </a:rPr>
              <a:t>While I didn’t find significance for all years, I did find 5 different instances of statistical significance in the data. However, the Cohen’s d numbers for several were quite small in their effect sizes between the variables.</a:t>
            </a:r>
            <a:endParaRPr>
              <a:solidFill>
                <a:srgbClr val="000000"/>
              </a:solidFill>
            </a:endParaRPr>
          </a:p>
          <a:p>
            <a:pPr marL="457200" lvl="0" indent="0" algn="l" rtl="0">
              <a:lnSpc>
                <a:spcPct val="100000"/>
              </a:lnSpc>
              <a:spcBef>
                <a:spcPts val="1600"/>
              </a:spcBef>
              <a:spcAft>
                <a:spcPts val="0"/>
              </a:spcAft>
              <a:buNone/>
            </a:pPr>
            <a:endParaRPr>
              <a:solidFill>
                <a:srgbClr val="000000"/>
              </a:solidFill>
            </a:endParaRPr>
          </a:p>
          <a:p>
            <a:pPr marL="457200" lvl="0" indent="-342900" algn="l" rtl="0">
              <a:lnSpc>
                <a:spcPct val="100000"/>
              </a:lnSpc>
              <a:spcBef>
                <a:spcPts val="1600"/>
              </a:spcBef>
              <a:spcAft>
                <a:spcPts val="0"/>
              </a:spcAft>
              <a:buClr>
                <a:srgbClr val="000000"/>
              </a:buClr>
              <a:buSzPts val="1800"/>
              <a:buChar char="●"/>
            </a:pPr>
            <a:r>
              <a:rPr lang="en">
                <a:solidFill>
                  <a:srgbClr val="000000"/>
                </a:solidFill>
              </a:rPr>
              <a:t>I think my findings add strength to the argument that PEDs did affect HR numbers.</a:t>
            </a:r>
            <a:endParaRPr>
              <a:solidFill>
                <a:srgbClr val="000000"/>
              </a:solidFill>
            </a:endParaRPr>
          </a:p>
          <a:p>
            <a:pPr marL="457200" lvl="0" indent="0" algn="l" rtl="0">
              <a:lnSpc>
                <a:spcPct val="100000"/>
              </a:lnSpc>
              <a:spcBef>
                <a:spcPts val="1600"/>
              </a:spcBef>
              <a:spcAft>
                <a:spcPts val="0"/>
              </a:spcAft>
              <a:buNone/>
            </a:pPr>
            <a:endParaRPr>
              <a:solidFill>
                <a:srgbClr val="000000"/>
              </a:solidFill>
            </a:endParaRPr>
          </a:p>
          <a:p>
            <a:pPr marL="457200" lvl="0" indent="-342900" algn="l" rtl="0">
              <a:lnSpc>
                <a:spcPct val="100000"/>
              </a:lnSpc>
              <a:spcBef>
                <a:spcPts val="1600"/>
              </a:spcBef>
              <a:spcAft>
                <a:spcPts val="0"/>
              </a:spcAft>
              <a:buClr>
                <a:schemeClr val="dk1"/>
              </a:buClr>
              <a:buSzPts val="1800"/>
              <a:buChar char="●"/>
            </a:pPr>
            <a:r>
              <a:rPr lang="en">
                <a:solidFill>
                  <a:schemeClr val="dk1"/>
                </a:solidFill>
              </a:rPr>
              <a:t>I am still encouraged by my findings here and I will continue to study this subject. I’d like to create some more datasets, post-2008-present and run statistical tests on them, as well as some for the 1980’s-90’s.</a:t>
            </a:r>
            <a:endParaRPr>
              <a:solidFill>
                <a:schemeClr val="dk1"/>
              </a:solidFill>
            </a:endParaRPr>
          </a:p>
          <a:p>
            <a:pPr marL="45720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1600"/>
              </a:spcBef>
              <a:spcAft>
                <a:spcPts val="160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rPr>
              <a:t>The Effect on MLB</a:t>
            </a:r>
            <a:endParaRPr b="1">
              <a:solidFill>
                <a:srgbClr val="FFFFFF"/>
              </a:solidFill>
            </a:endParaRPr>
          </a:p>
        </p:txBody>
      </p:sp>
      <p:sp>
        <p:nvSpPr>
          <p:cNvPr id="149" name="Google Shape;149;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In 2007, I think The </a:t>
            </a:r>
            <a:r>
              <a:rPr lang="en" u="sng">
                <a:solidFill>
                  <a:srgbClr val="FFFFFF"/>
                </a:solidFill>
                <a:hlinkClick r:id="rId4"/>
              </a:rPr>
              <a:t>Mitchell Report</a:t>
            </a:r>
            <a:r>
              <a:rPr lang="en">
                <a:solidFill>
                  <a:srgbClr val="FFFFFF"/>
                </a:solidFill>
              </a:rPr>
              <a:t> summed it up perfectly:</a:t>
            </a:r>
            <a:endParaRPr>
              <a:solidFill>
                <a:srgbClr val="FFFFFF"/>
              </a:solidFill>
            </a:endParaRPr>
          </a:p>
          <a:p>
            <a:pPr marL="457200" lvl="0" indent="0" algn="l" rtl="0">
              <a:spcBef>
                <a:spcPts val="1600"/>
              </a:spcBef>
              <a:spcAft>
                <a:spcPts val="0"/>
              </a:spcAft>
              <a:buNone/>
            </a:pPr>
            <a:endParaRPr>
              <a:solidFill>
                <a:srgbClr val="000000"/>
              </a:solidFill>
            </a:endParaRPr>
          </a:p>
          <a:p>
            <a:pPr marL="457200" lvl="0" indent="0" algn="l" rtl="0">
              <a:spcBef>
                <a:spcPts val="1600"/>
              </a:spcBef>
              <a:spcAft>
                <a:spcPts val="1600"/>
              </a:spcAft>
              <a:buNone/>
            </a:pPr>
            <a:r>
              <a:rPr lang="en" i="1">
                <a:solidFill>
                  <a:srgbClr val="000000"/>
                </a:solidFill>
              </a:rPr>
              <a:t>“</a:t>
            </a:r>
            <a:r>
              <a:rPr lang="en" i="1">
                <a:solidFill>
                  <a:srgbClr val="000000"/>
                </a:solidFill>
                <a:highlight>
                  <a:srgbClr val="FFFFFF"/>
                </a:highlight>
              </a:rPr>
              <a:t>The illegal use of performance-enhancing substances poses a serious threat to the integrity of the game. Widespread use by players of such substances unfairly disadvantages the honest athletes who refuse to use them and raises questions about the validity of baseball records.”</a:t>
            </a:r>
            <a:endParaRPr i="1">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311700" y="1703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solidFill>
                  <a:srgbClr val="FFFFFF"/>
                </a:solidFill>
                <a:latin typeface="Helvetica Neue"/>
                <a:ea typeface="Helvetica Neue"/>
                <a:cs typeface="Helvetica Neue"/>
                <a:sym typeface="Helvetica Neue"/>
              </a:rPr>
              <a:t>Thank you for attending!</a:t>
            </a:r>
            <a:endParaRPr b="1">
              <a:solidFill>
                <a:srgbClr val="FFFFFF"/>
              </a:solidFill>
              <a:latin typeface="Helvetica Neue"/>
              <a:ea typeface="Helvetica Neue"/>
              <a:cs typeface="Helvetica Neue"/>
              <a:sym typeface="Helvetica Neue"/>
            </a:endParaRPr>
          </a:p>
        </p:txBody>
      </p:sp>
      <p:pic>
        <p:nvPicPr>
          <p:cNvPr id="155" name="Google Shape;155;p28"/>
          <p:cNvPicPr preferRelativeResize="0"/>
          <p:nvPr/>
        </p:nvPicPr>
        <p:blipFill>
          <a:blip r:embed="rId4">
            <a:alphaModFix/>
          </a:blip>
          <a:stretch>
            <a:fillRect/>
          </a:stretch>
        </p:blipFill>
        <p:spPr>
          <a:xfrm>
            <a:off x="152400" y="970375"/>
            <a:ext cx="1613950" cy="1950925"/>
          </a:xfrm>
          <a:prstGeom prst="rect">
            <a:avLst/>
          </a:prstGeom>
          <a:noFill/>
          <a:ln>
            <a:noFill/>
          </a:ln>
        </p:spPr>
      </p:pic>
      <p:pic>
        <p:nvPicPr>
          <p:cNvPr id="156" name="Google Shape;156;p28"/>
          <p:cNvPicPr preferRelativeResize="0"/>
          <p:nvPr/>
        </p:nvPicPr>
        <p:blipFill>
          <a:blip r:embed="rId5">
            <a:alphaModFix/>
          </a:blip>
          <a:stretch>
            <a:fillRect/>
          </a:stretch>
        </p:blipFill>
        <p:spPr>
          <a:xfrm>
            <a:off x="1918750" y="970375"/>
            <a:ext cx="1310078" cy="1950924"/>
          </a:xfrm>
          <a:prstGeom prst="rect">
            <a:avLst/>
          </a:prstGeom>
          <a:noFill/>
          <a:ln>
            <a:noFill/>
          </a:ln>
        </p:spPr>
      </p:pic>
      <p:pic>
        <p:nvPicPr>
          <p:cNvPr id="157" name="Google Shape;157;p28"/>
          <p:cNvPicPr preferRelativeResize="0"/>
          <p:nvPr/>
        </p:nvPicPr>
        <p:blipFill>
          <a:blip r:embed="rId6">
            <a:alphaModFix/>
          </a:blip>
          <a:stretch>
            <a:fillRect/>
          </a:stretch>
        </p:blipFill>
        <p:spPr>
          <a:xfrm>
            <a:off x="3381228" y="995975"/>
            <a:ext cx="1466850" cy="2000250"/>
          </a:xfrm>
          <a:prstGeom prst="rect">
            <a:avLst/>
          </a:prstGeom>
          <a:noFill/>
          <a:ln>
            <a:noFill/>
          </a:ln>
        </p:spPr>
      </p:pic>
      <p:pic>
        <p:nvPicPr>
          <p:cNvPr id="158" name="Google Shape;158;p28"/>
          <p:cNvPicPr preferRelativeResize="0"/>
          <p:nvPr/>
        </p:nvPicPr>
        <p:blipFill>
          <a:blip r:embed="rId7">
            <a:alphaModFix/>
          </a:blip>
          <a:stretch>
            <a:fillRect/>
          </a:stretch>
        </p:blipFill>
        <p:spPr>
          <a:xfrm>
            <a:off x="0" y="3242524"/>
            <a:ext cx="2428675" cy="1626326"/>
          </a:xfrm>
          <a:prstGeom prst="rect">
            <a:avLst/>
          </a:prstGeom>
          <a:noFill/>
          <a:ln>
            <a:noFill/>
          </a:ln>
        </p:spPr>
      </p:pic>
      <p:pic>
        <p:nvPicPr>
          <p:cNvPr id="159" name="Google Shape;159;p28"/>
          <p:cNvPicPr preferRelativeResize="0"/>
          <p:nvPr/>
        </p:nvPicPr>
        <p:blipFill>
          <a:blip r:embed="rId8">
            <a:alphaModFix/>
          </a:blip>
          <a:stretch>
            <a:fillRect/>
          </a:stretch>
        </p:blipFill>
        <p:spPr>
          <a:xfrm>
            <a:off x="4848075" y="995969"/>
            <a:ext cx="1771650" cy="2176463"/>
          </a:xfrm>
          <a:prstGeom prst="rect">
            <a:avLst/>
          </a:prstGeom>
          <a:noFill/>
          <a:ln>
            <a:noFill/>
          </a:ln>
        </p:spPr>
      </p:pic>
      <p:pic>
        <p:nvPicPr>
          <p:cNvPr id="160" name="Google Shape;160;p28"/>
          <p:cNvPicPr preferRelativeResize="0"/>
          <p:nvPr/>
        </p:nvPicPr>
        <p:blipFill>
          <a:blip r:embed="rId9">
            <a:alphaModFix/>
          </a:blip>
          <a:stretch>
            <a:fillRect/>
          </a:stretch>
        </p:blipFill>
        <p:spPr>
          <a:xfrm>
            <a:off x="6759625" y="970375"/>
            <a:ext cx="1466850" cy="1807893"/>
          </a:xfrm>
          <a:prstGeom prst="rect">
            <a:avLst/>
          </a:prstGeom>
          <a:noFill/>
          <a:ln>
            <a:noFill/>
          </a:ln>
        </p:spPr>
      </p:pic>
      <p:pic>
        <p:nvPicPr>
          <p:cNvPr id="161" name="Google Shape;161;p28"/>
          <p:cNvPicPr preferRelativeResize="0"/>
          <p:nvPr/>
        </p:nvPicPr>
        <p:blipFill>
          <a:blip r:embed="rId10">
            <a:alphaModFix/>
          </a:blip>
          <a:stretch>
            <a:fillRect/>
          </a:stretch>
        </p:blipFill>
        <p:spPr>
          <a:xfrm>
            <a:off x="2499200" y="3032225"/>
            <a:ext cx="1310076" cy="2046932"/>
          </a:xfrm>
          <a:prstGeom prst="rect">
            <a:avLst/>
          </a:prstGeom>
          <a:noFill/>
          <a:ln>
            <a:noFill/>
          </a:ln>
        </p:spPr>
      </p:pic>
      <p:pic>
        <p:nvPicPr>
          <p:cNvPr id="162" name="Google Shape;162;p28"/>
          <p:cNvPicPr preferRelativeResize="0"/>
          <p:nvPr/>
        </p:nvPicPr>
        <p:blipFill>
          <a:blip r:embed="rId11">
            <a:alphaModFix/>
          </a:blip>
          <a:stretch>
            <a:fillRect/>
          </a:stretch>
        </p:blipFill>
        <p:spPr>
          <a:xfrm>
            <a:off x="3879802" y="3032225"/>
            <a:ext cx="1613950" cy="2148187"/>
          </a:xfrm>
          <a:prstGeom prst="rect">
            <a:avLst/>
          </a:prstGeom>
          <a:noFill/>
          <a:ln>
            <a:noFill/>
          </a:ln>
        </p:spPr>
      </p:pic>
      <p:pic>
        <p:nvPicPr>
          <p:cNvPr id="163" name="Google Shape;163;p28"/>
          <p:cNvPicPr preferRelativeResize="0"/>
          <p:nvPr/>
        </p:nvPicPr>
        <p:blipFill>
          <a:blip r:embed="rId12">
            <a:alphaModFix/>
          </a:blip>
          <a:stretch>
            <a:fillRect/>
          </a:stretch>
        </p:blipFill>
        <p:spPr>
          <a:xfrm>
            <a:off x="5564275" y="3324825"/>
            <a:ext cx="1695825" cy="1301275"/>
          </a:xfrm>
          <a:prstGeom prst="rect">
            <a:avLst/>
          </a:prstGeom>
          <a:noFill/>
          <a:ln>
            <a:noFill/>
          </a:ln>
        </p:spPr>
      </p:pic>
      <p:pic>
        <p:nvPicPr>
          <p:cNvPr id="164" name="Google Shape;164;p28"/>
          <p:cNvPicPr preferRelativeResize="0"/>
          <p:nvPr/>
        </p:nvPicPr>
        <p:blipFill>
          <a:blip r:embed="rId13">
            <a:alphaModFix/>
          </a:blip>
          <a:stretch>
            <a:fillRect/>
          </a:stretch>
        </p:blipFill>
        <p:spPr>
          <a:xfrm>
            <a:off x="7330625" y="2846400"/>
            <a:ext cx="1613950" cy="21527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311700" y="2328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Appendix - MLB Drug Policy - (for reference)</a:t>
            </a:r>
            <a:endParaRPr/>
          </a:p>
        </p:txBody>
      </p:sp>
      <p:sp>
        <p:nvSpPr>
          <p:cNvPr id="170" name="Google Shape;170;p29"/>
          <p:cNvSpPr txBox="1">
            <a:spLocks noGrp="1"/>
          </p:cNvSpPr>
          <p:nvPr>
            <p:ph type="body" idx="1"/>
          </p:nvPr>
        </p:nvSpPr>
        <p:spPr>
          <a:xfrm>
            <a:off x="137325" y="1152475"/>
            <a:ext cx="8694900" cy="3923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PED Policy.</a:t>
            </a:r>
            <a:endParaRPr/>
          </a:p>
          <a:p>
            <a:pPr marL="0" lvl="0" indent="0" algn="l" rtl="0">
              <a:spcBef>
                <a:spcPts val="1600"/>
              </a:spcBef>
              <a:spcAft>
                <a:spcPts val="0"/>
              </a:spcAft>
              <a:buClr>
                <a:schemeClr val="dk1"/>
              </a:buClr>
              <a:buSzPts val="1100"/>
              <a:buFont typeface="Arial"/>
              <a:buNone/>
            </a:pPr>
            <a:r>
              <a:rPr lang="en" sz="1400" b="1" u="sng">
                <a:solidFill>
                  <a:schemeClr val="dk1"/>
                </a:solidFill>
              </a:rPr>
              <a:t>A Brief History of MLB drug testing that’s relevant to this study:</a:t>
            </a:r>
            <a:endParaRPr sz="1400" b="1" u="sng">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457200" lvl="0" indent="-317500" algn="l" rtl="0">
              <a:spcBef>
                <a:spcPts val="0"/>
              </a:spcBef>
              <a:spcAft>
                <a:spcPts val="0"/>
              </a:spcAft>
              <a:buClr>
                <a:schemeClr val="dk1"/>
              </a:buClr>
              <a:buSzPts val="1400"/>
              <a:buChar char="●"/>
            </a:pPr>
            <a:r>
              <a:rPr lang="en" sz="1400" b="1">
                <a:solidFill>
                  <a:schemeClr val="dk1"/>
                </a:solidFill>
              </a:rPr>
              <a:t>1991-</a:t>
            </a:r>
            <a:r>
              <a:rPr lang="en" sz="1400">
                <a:solidFill>
                  <a:schemeClr val="dk1"/>
                </a:solidFill>
              </a:rPr>
              <a:t> Steroids made the list of banned substances. However, there wasn't official testing in MLB.</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rgbClr val="D5D5D5"/>
              </a:solidFill>
              <a:highlight>
                <a:srgbClr val="383838"/>
              </a:highlight>
            </a:endParaRPr>
          </a:p>
          <a:p>
            <a:pPr marL="457200" marR="279400" lvl="0" indent="-317500" algn="l" rtl="0">
              <a:spcBef>
                <a:spcPts val="1100"/>
              </a:spcBef>
              <a:spcAft>
                <a:spcPts val="0"/>
              </a:spcAft>
              <a:buClr>
                <a:schemeClr val="dk1"/>
              </a:buClr>
              <a:buSzPts val="1400"/>
              <a:buChar char="●"/>
            </a:pPr>
            <a:r>
              <a:rPr lang="en" sz="1400" b="1">
                <a:solidFill>
                  <a:schemeClr val="dk1"/>
                </a:solidFill>
              </a:rPr>
              <a:t>2003-2004-</a:t>
            </a:r>
            <a:r>
              <a:rPr lang="en" sz="1400">
                <a:solidFill>
                  <a:schemeClr val="dk1"/>
                </a:solidFill>
              </a:rPr>
              <a:t> The Players Assoc. (MLBPA) &amp; owners agreed on a new (anonymous) testing policy. Urine tests for banned substances began. A first positive test results in treatment and a second in a 15-day suspension without pay or fine of up to 10K. Penalties increase to a 25-day suspension or fine of up to 25K for a third positive test, a 50-day suspension or a fine of up to 50K for a fourth and a one-year suspension or fine of up to 100K for a fifth.' (USA Today, 2014).</a:t>
            </a:r>
            <a:endParaRPr sz="1400">
              <a:solidFill>
                <a:schemeClr val="dk1"/>
              </a:solidFill>
            </a:endParaRPr>
          </a:p>
          <a:p>
            <a:pPr marL="0" lvl="0" indent="0" algn="l" rtl="0">
              <a:spcBef>
                <a:spcPts val="1100"/>
              </a:spcBef>
              <a:spcAft>
                <a:spcPts val="160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311700" y="2452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Appendix</a:t>
            </a:r>
            <a:endParaRPr/>
          </a:p>
        </p:txBody>
      </p:sp>
      <p:sp>
        <p:nvSpPr>
          <p:cNvPr id="176" name="Google Shape;176;p30"/>
          <p:cNvSpPr txBox="1">
            <a:spLocks noGrp="1"/>
          </p:cNvSpPr>
          <p:nvPr>
            <p:ph type="body" idx="1"/>
          </p:nvPr>
        </p:nvSpPr>
        <p:spPr>
          <a:xfrm>
            <a:off x="87400" y="955825"/>
            <a:ext cx="8988600" cy="4187700"/>
          </a:xfrm>
          <a:prstGeom prst="rect">
            <a:avLst/>
          </a:prstGeom>
        </p:spPr>
        <p:txBody>
          <a:bodyPr spcFirstLastPara="1" wrap="square" lIns="91425" tIns="91425" rIns="91425" bIns="91425" anchor="t" anchorCtr="0">
            <a:noAutofit/>
          </a:bodyPr>
          <a:lstStyle/>
          <a:p>
            <a:pPr marL="279400" marR="279400" lvl="0" indent="0" algn="l" rtl="0">
              <a:spcBef>
                <a:spcPts val="1100"/>
              </a:spcBef>
              <a:spcAft>
                <a:spcPts val="0"/>
              </a:spcAft>
              <a:buClr>
                <a:schemeClr val="dk1"/>
              </a:buClr>
              <a:buSzPts val="1100"/>
              <a:buFont typeface="Arial"/>
              <a:buNone/>
            </a:pPr>
            <a:r>
              <a:rPr lang="en" sz="1400">
                <a:solidFill>
                  <a:schemeClr val="dk1"/>
                </a:solidFill>
              </a:rPr>
              <a:t>*Also, of note: It was later learned that the results of these tests from 2003 were then turned over to an Federal Grand Jury investigation into BALCO (Bay Area Laboratory Co-Operative). A list of players was leaked and became published online in many venues. </a:t>
            </a:r>
            <a:endParaRPr sz="1400">
              <a:solidFill>
                <a:schemeClr val="dk1"/>
              </a:solidFill>
            </a:endParaRPr>
          </a:p>
          <a:p>
            <a:pPr marL="457200" marR="279400" lvl="0" indent="-317500" algn="l" rtl="0">
              <a:spcBef>
                <a:spcPts val="1100"/>
              </a:spcBef>
              <a:spcAft>
                <a:spcPts val="0"/>
              </a:spcAft>
              <a:buClr>
                <a:schemeClr val="dk1"/>
              </a:buClr>
              <a:buSzPts val="1400"/>
              <a:buChar char="●"/>
            </a:pPr>
            <a:r>
              <a:rPr lang="en" sz="1400" b="1">
                <a:solidFill>
                  <a:schemeClr val="dk1"/>
                </a:solidFill>
              </a:rPr>
              <a:t>2005-</a:t>
            </a:r>
            <a:r>
              <a:rPr lang="en" sz="1400">
                <a:solidFill>
                  <a:schemeClr val="dk1"/>
                </a:solidFill>
              </a:rPr>
              <a:t> The players &amp; owners agreed again on stronger penalties: 1st time: 50-day suspension, 2nd time: 100-day ban, 3rd: lifetime</a:t>
            </a:r>
            <a:endParaRPr sz="1400">
              <a:solidFill>
                <a:schemeClr val="dk1"/>
              </a:solidFill>
            </a:endParaRPr>
          </a:p>
          <a:p>
            <a:pPr marL="0" lvl="0" indent="0" algn="l" rtl="0">
              <a:spcBef>
                <a:spcPts val="1100"/>
              </a:spcBef>
              <a:spcAft>
                <a:spcPts val="0"/>
              </a:spcAft>
              <a:buClr>
                <a:schemeClr val="dk1"/>
              </a:buClr>
              <a:buSzPts val="1100"/>
              <a:buFont typeface="Arial"/>
              <a:buNone/>
            </a:pPr>
            <a:endParaRPr sz="1050">
              <a:solidFill>
                <a:schemeClr val="dk1"/>
              </a:solidFill>
              <a:latin typeface="Helvetica Neue"/>
              <a:ea typeface="Helvetica Neue"/>
              <a:cs typeface="Helvetica Neue"/>
              <a:sym typeface="Helvetica Neue"/>
            </a:endParaRPr>
          </a:p>
          <a:p>
            <a:pPr marL="457200" marR="279400" lvl="0" indent="-317500" algn="l" rtl="0">
              <a:spcBef>
                <a:spcPts val="1100"/>
              </a:spcBef>
              <a:spcAft>
                <a:spcPts val="0"/>
              </a:spcAft>
              <a:buClr>
                <a:schemeClr val="dk1"/>
              </a:buClr>
              <a:buSzPts val="1400"/>
              <a:buFont typeface="Helvetica Neue"/>
              <a:buChar char="●"/>
            </a:pPr>
            <a:r>
              <a:rPr lang="en" sz="1400" b="1">
                <a:solidFill>
                  <a:schemeClr val="dk1"/>
                </a:solidFill>
                <a:latin typeface="Helvetica Neue"/>
                <a:ea typeface="Helvetica Neue"/>
                <a:cs typeface="Helvetica Neue"/>
                <a:sym typeface="Helvetica Neue"/>
              </a:rPr>
              <a:t>2006-</a:t>
            </a:r>
            <a:r>
              <a:rPr lang="en" sz="1400">
                <a:solidFill>
                  <a:schemeClr val="dk1"/>
                </a:solidFill>
                <a:latin typeface="Helvetica Neue"/>
                <a:ea typeface="Helvetica Neue"/>
                <a:cs typeface="Helvetica Neue"/>
                <a:sym typeface="Helvetica Neue"/>
              </a:rPr>
              <a:t> Then Commissioner of the MLB, Bud Selig, ordered an investigation into illegal substances in MLB. He appointed Sen. George Mitchell, who led a 20 month investigation into steroid and HGH (human growth hormone, also banned) use in MLB. Former batboys, clubhouse attendants and trainers were questioned. Out of 5 players that were asked to co-operate b/c of their public comments about testing and drug use in MLB, only one, Frank Thomas gave testimony.</a:t>
            </a:r>
            <a:endParaRPr sz="1400">
              <a:solidFill>
                <a:schemeClr val="dk1"/>
              </a:solidFill>
              <a:latin typeface="Helvetica Neue"/>
              <a:ea typeface="Helvetica Neue"/>
              <a:cs typeface="Helvetica Neue"/>
              <a:sym typeface="Helvetica Neue"/>
            </a:endParaRPr>
          </a:p>
          <a:p>
            <a:pPr marL="0" lvl="0" indent="0" algn="l" rtl="0">
              <a:spcBef>
                <a:spcPts val="1100"/>
              </a:spcBef>
              <a:spcAft>
                <a:spcPts val="0"/>
              </a:spcAft>
              <a:buClr>
                <a:schemeClr val="dk1"/>
              </a:buClr>
              <a:buSzPts val="1100"/>
              <a:buFont typeface="Arial"/>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Appendix </a:t>
            </a:r>
            <a:endParaRPr/>
          </a:p>
        </p:txBody>
      </p:sp>
      <p:sp>
        <p:nvSpPr>
          <p:cNvPr id="182" name="Google Shape;182;p31"/>
          <p:cNvSpPr txBox="1">
            <a:spLocks noGrp="1"/>
          </p:cNvSpPr>
          <p:nvPr>
            <p:ph type="body" idx="1"/>
          </p:nvPr>
        </p:nvSpPr>
        <p:spPr>
          <a:xfrm>
            <a:off x="87400" y="1152475"/>
            <a:ext cx="8745000" cy="3903600"/>
          </a:xfrm>
          <a:prstGeom prst="rect">
            <a:avLst/>
          </a:prstGeom>
        </p:spPr>
        <p:txBody>
          <a:bodyPr spcFirstLastPara="1" wrap="square" lIns="91425" tIns="91425" rIns="91425" bIns="91425" anchor="t" anchorCtr="0">
            <a:noAutofit/>
          </a:bodyPr>
          <a:lstStyle/>
          <a:p>
            <a:pPr marL="457200" marR="279400" lvl="0" indent="-317500" algn="l" rtl="0">
              <a:spcBef>
                <a:spcPts val="110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The results of the investigation were published in a report in December 2007. Mitchell’s investigation focused on “high profile” players. (online, Wikipedia, ESPN, etc.)</a:t>
            </a:r>
            <a:endParaRPr sz="1400">
              <a:solidFill>
                <a:schemeClr val="dk1"/>
              </a:solidFill>
              <a:latin typeface="Helvetica Neue"/>
              <a:ea typeface="Helvetica Neue"/>
              <a:cs typeface="Helvetica Neue"/>
              <a:sym typeface="Helvetica Neue"/>
            </a:endParaRPr>
          </a:p>
          <a:p>
            <a:pPr marL="457200" marR="279400" lvl="0" indent="0" algn="l" rtl="0">
              <a:spcBef>
                <a:spcPts val="1100"/>
              </a:spcBef>
              <a:spcAft>
                <a:spcPts val="0"/>
              </a:spcAft>
              <a:buNone/>
            </a:pPr>
            <a:endParaRPr sz="1400">
              <a:solidFill>
                <a:schemeClr val="dk1"/>
              </a:solidFill>
              <a:latin typeface="Helvetica Neue"/>
              <a:ea typeface="Helvetica Neue"/>
              <a:cs typeface="Helvetica Neue"/>
              <a:sym typeface="Helvetica Neue"/>
            </a:endParaRPr>
          </a:p>
          <a:p>
            <a:pPr marL="457200" marR="279400" lvl="0" indent="-317500" algn="l" rtl="0">
              <a:spcBef>
                <a:spcPts val="110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The drug policy has changed several times since the Report came out and penalties have become more strict, including heavy fines for not attending treatment programs.</a:t>
            </a:r>
            <a:endParaRPr sz="1400">
              <a:solidFill>
                <a:schemeClr val="dk1"/>
              </a:solidFill>
              <a:latin typeface="Helvetica Neue"/>
              <a:ea typeface="Helvetica Neue"/>
              <a:cs typeface="Helvetica Neue"/>
              <a:sym typeface="Helvetica Neue"/>
            </a:endParaRPr>
          </a:p>
          <a:p>
            <a:pPr marL="457200" lvl="0" indent="0" algn="l" rtl="0">
              <a:spcBef>
                <a:spcPts val="1100"/>
              </a:spcBef>
              <a:spcAft>
                <a:spcPts val="0"/>
              </a:spcAft>
              <a:buNone/>
            </a:pPr>
            <a:endParaRPr sz="1400">
              <a:solidFill>
                <a:schemeClr val="dk1"/>
              </a:solidFill>
              <a:latin typeface="Helvetica Neue"/>
              <a:ea typeface="Helvetica Neue"/>
              <a:cs typeface="Helvetica Neue"/>
              <a:sym typeface="Helvetica Neue"/>
            </a:endParaRPr>
          </a:p>
          <a:p>
            <a:pPr marL="457200" lvl="0"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In Jose Canseco’s 2005 book, “Juiced,” he named several players--McGwire, Rafael Palmeiro, Pudge Rodriguez, Juan Gonzalez, Jason Giambi. All players claimed his allegations were false. Canseco also said that amphetamines were more widely used in MLB.</a:t>
            </a:r>
            <a:endParaRPr sz="1400">
              <a:solidFill>
                <a:schemeClr val="dk1"/>
              </a:solidFill>
              <a:latin typeface="Helvetica Neue"/>
              <a:ea typeface="Helvetica Neue"/>
              <a:cs typeface="Helvetica Neue"/>
              <a:sym typeface="Helvetica Neue"/>
            </a:endParaRPr>
          </a:p>
          <a:p>
            <a:pPr marL="457200" lvl="0"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Bonds &amp; McGwire also testified during the federal grand jury investigation of </a:t>
            </a:r>
            <a:r>
              <a:rPr lang="en" sz="1400" u="sng">
                <a:solidFill>
                  <a:schemeClr val="hlink"/>
                </a:solidFill>
                <a:latin typeface="Helvetica Neue"/>
                <a:ea typeface="Helvetica Neue"/>
                <a:cs typeface="Helvetica Neue"/>
                <a:sym typeface="Helvetica Neue"/>
                <a:hlinkClick r:id="rId3"/>
              </a:rPr>
              <a:t>BALCO</a:t>
            </a:r>
            <a:r>
              <a:rPr lang="en" sz="1400">
                <a:solidFill>
                  <a:schemeClr val="dk1"/>
                </a:solidFill>
                <a:latin typeface="Helvetica Neue"/>
                <a:ea typeface="Helvetica Neue"/>
                <a:cs typeface="Helvetica Neue"/>
                <a:sym typeface="Helvetica Neue"/>
              </a:rPr>
              <a:t>. </a:t>
            </a:r>
            <a:endParaRPr sz="1400">
              <a:solidFill>
                <a:schemeClr val="dk1"/>
              </a:solidFill>
              <a:latin typeface="Helvetica Neue"/>
              <a:ea typeface="Helvetica Neue"/>
              <a:cs typeface="Helvetica Neue"/>
              <a:sym typeface="Helvetica Neue"/>
            </a:endParaRPr>
          </a:p>
          <a:p>
            <a:pPr marL="0" marR="279400" lvl="0" indent="0" algn="l" rtl="0">
              <a:spcBef>
                <a:spcPts val="1100"/>
              </a:spcBef>
              <a:spcAft>
                <a:spcPts val="0"/>
              </a:spcAft>
              <a:buClr>
                <a:schemeClr val="dk1"/>
              </a:buClr>
              <a:buSzPts val="1100"/>
              <a:buFont typeface="Arial"/>
              <a:buNone/>
            </a:pPr>
            <a:endParaRPr sz="1400">
              <a:solidFill>
                <a:schemeClr val="dk1"/>
              </a:solidFill>
              <a:latin typeface="Helvetica Neue"/>
              <a:ea typeface="Helvetica Neue"/>
              <a:cs typeface="Helvetica Neue"/>
              <a:sym typeface="Helvetica Neue"/>
            </a:endParaRPr>
          </a:p>
          <a:p>
            <a:pPr marL="0" lvl="0" indent="0" algn="l" rtl="0">
              <a:spcBef>
                <a:spcPts val="11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1240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Background</a:t>
            </a:r>
            <a:endParaRPr/>
          </a:p>
        </p:txBody>
      </p:sp>
      <p:sp>
        <p:nvSpPr>
          <p:cNvPr id="61" name="Google Shape;61;p14"/>
          <p:cNvSpPr txBox="1">
            <a:spLocks noGrp="1"/>
          </p:cNvSpPr>
          <p:nvPr>
            <p:ph type="body" idx="1"/>
          </p:nvPr>
        </p:nvSpPr>
        <p:spPr>
          <a:xfrm>
            <a:off x="102250" y="957000"/>
            <a:ext cx="8659500" cy="4186500"/>
          </a:xfrm>
          <a:prstGeom prst="rect">
            <a:avLst/>
          </a:prstGeom>
          <a:effectLst>
            <a:outerShdw blurRad="57150" dist="19050" dir="5400000" algn="bl" rotWithShape="0">
              <a:srgbClr val="000000">
                <a:alpha val="35000"/>
              </a:srgbClr>
            </a:outerShdw>
          </a:effectLst>
        </p:spPr>
        <p:txBody>
          <a:bodyPr spcFirstLastPara="1" wrap="square" lIns="91425" tIns="91425" rIns="91425" bIns="91425" anchor="t" anchorCtr="0">
            <a:noAutofit/>
          </a:bodyPr>
          <a:lstStyle/>
          <a:p>
            <a:pPr marL="457200" lvl="0" indent="0" algn="l" rtl="0">
              <a:spcBef>
                <a:spcPts val="0"/>
              </a:spcBef>
              <a:spcAft>
                <a:spcPts val="0"/>
              </a:spcAft>
              <a:buNone/>
            </a:pPr>
            <a:endParaRPr>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a:solidFill>
                <a:schemeClr val="dk1"/>
              </a:solidFill>
              <a:latin typeface="Helvetica Neue"/>
              <a:ea typeface="Helvetica Neue"/>
              <a:cs typeface="Helvetica Neue"/>
              <a:sym typeface="Helvetica Neue"/>
            </a:endParaRPr>
          </a:p>
          <a:p>
            <a:pPr marL="457200" lvl="0"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Sammy Sosa, Mark McGwire, Barry Bonds, Jason Giambi, A-Rod, Jose Canseco, Johnny Damon, Manny Ramirez, David Ortiz, Aaron Boone, Gary Sheffield, etc.  All of these men have at least one thing in common: failed MLB drug tests and/or suspensions.</a:t>
            </a:r>
            <a:endParaRPr sz="1400">
              <a:solidFill>
                <a:schemeClr val="dk1"/>
              </a:solidFill>
              <a:latin typeface="Helvetica Neue"/>
              <a:ea typeface="Helvetica Neue"/>
              <a:cs typeface="Helvetica Neue"/>
              <a:sym typeface="Helvetica Neue"/>
            </a:endParaRPr>
          </a:p>
          <a:p>
            <a:pPr marL="457200" lvl="0"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Because of the use of performance enhancing drugs (PEDs) by several players, the decade of 1998-2008 became defined as “The Steroids Era.”</a:t>
            </a:r>
            <a:endParaRPr sz="14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4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a:solidFill>
                <a:schemeClr val="dk1"/>
              </a:solidFill>
              <a:latin typeface="Helvetica Neue"/>
              <a:ea typeface="Helvetica Neue"/>
              <a:cs typeface="Helvetica Neue"/>
              <a:sym typeface="Helvetica Neue"/>
            </a:endParaRPr>
          </a:p>
          <a:p>
            <a:pPr marL="0" lvl="0" indent="0" algn="l" rtl="0">
              <a:spcBef>
                <a:spcPts val="0"/>
              </a:spcBef>
              <a:spcAft>
                <a:spcPts val="1600"/>
              </a:spcAft>
              <a:buNone/>
            </a:pPr>
            <a:endParaRPr>
              <a:solidFill>
                <a:schemeClr val="dk1"/>
              </a:solidFill>
              <a:latin typeface="Helvetica Neue"/>
              <a:ea typeface="Helvetica Neue"/>
              <a:cs typeface="Helvetica Neue"/>
              <a:sym typeface="Helvetica Neue"/>
            </a:endParaRPr>
          </a:p>
        </p:txBody>
      </p:sp>
      <p:pic>
        <p:nvPicPr>
          <p:cNvPr id="62" name="Google Shape;62;p14"/>
          <p:cNvPicPr preferRelativeResize="0"/>
          <p:nvPr/>
        </p:nvPicPr>
        <p:blipFill>
          <a:blip r:embed="rId3">
            <a:alphaModFix/>
          </a:blip>
          <a:stretch>
            <a:fillRect/>
          </a:stretch>
        </p:blipFill>
        <p:spPr>
          <a:xfrm>
            <a:off x="1250850" y="1011125"/>
            <a:ext cx="2333184" cy="2310425"/>
          </a:xfrm>
          <a:prstGeom prst="rect">
            <a:avLst/>
          </a:prstGeom>
          <a:noFill/>
          <a:ln>
            <a:noFill/>
          </a:ln>
        </p:spPr>
      </p:pic>
      <p:pic>
        <p:nvPicPr>
          <p:cNvPr id="63" name="Google Shape;63;p14"/>
          <p:cNvPicPr preferRelativeResize="0"/>
          <p:nvPr/>
        </p:nvPicPr>
        <p:blipFill>
          <a:blip r:embed="rId4">
            <a:alphaModFix/>
          </a:blip>
          <a:stretch>
            <a:fillRect/>
          </a:stretch>
        </p:blipFill>
        <p:spPr>
          <a:xfrm>
            <a:off x="4854825" y="1061100"/>
            <a:ext cx="3465653" cy="23104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Appendix - Data References</a:t>
            </a:r>
            <a:endParaRPr/>
          </a:p>
        </p:txBody>
      </p:sp>
      <p:sp>
        <p:nvSpPr>
          <p:cNvPr id="188" name="Google Shape;188;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42900" algn="l" rtl="0">
              <a:spcBef>
                <a:spcPts val="1600"/>
              </a:spcBef>
              <a:spcAft>
                <a:spcPts val="0"/>
              </a:spcAft>
              <a:buSzPts val="1800"/>
              <a:buChar char="-"/>
            </a:pPr>
            <a:r>
              <a:rPr lang="en"/>
              <a:t>Baseball Reference </a:t>
            </a:r>
            <a:r>
              <a:rPr lang="en" u="sng">
                <a:solidFill>
                  <a:schemeClr val="hlink"/>
                </a:solidFill>
                <a:hlinkClick r:id="rId3"/>
              </a:rPr>
              <a:t>site</a:t>
            </a:r>
            <a:r>
              <a:rPr lang="en"/>
              <a:t>.</a:t>
            </a:r>
            <a:endParaRPr/>
          </a:p>
          <a:p>
            <a:pPr marL="457200" lvl="0" indent="-342900" algn="l" rtl="0">
              <a:spcBef>
                <a:spcPts val="0"/>
              </a:spcBef>
              <a:spcAft>
                <a:spcPts val="0"/>
              </a:spcAft>
              <a:buSzPts val="1800"/>
              <a:buChar char="-"/>
            </a:pPr>
            <a:r>
              <a:rPr lang="en"/>
              <a:t>Players named in the Mitchell Report, </a:t>
            </a:r>
            <a:r>
              <a:rPr lang="en" u="sng">
                <a:solidFill>
                  <a:schemeClr val="hlink"/>
                </a:solidFill>
                <a:hlinkClick r:id="rId4"/>
              </a:rPr>
              <a:t>here.</a:t>
            </a:r>
            <a:endParaRPr/>
          </a:p>
          <a:p>
            <a:pPr marL="457200" lvl="0" indent="-342900" algn="l" rtl="0">
              <a:spcBef>
                <a:spcPts val="0"/>
              </a:spcBef>
              <a:spcAft>
                <a:spcPts val="0"/>
              </a:spcAft>
              <a:buSzPts val="1800"/>
              <a:buChar char="-"/>
            </a:pPr>
            <a:r>
              <a:rPr lang="en" u="sng">
                <a:solidFill>
                  <a:schemeClr val="hlink"/>
                </a:solidFill>
                <a:hlinkClick r:id="rId5"/>
              </a:rPr>
              <a:t>The Mitchell Report</a:t>
            </a:r>
            <a:r>
              <a:rPr lang="en"/>
              <a:t>.</a:t>
            </a:r>
            <a:endParaRPr/>
          </a:p>
          <a:p>
            <a:pPr marL="457200" lvl="0" indent="-342900" algn="l" rtl="0">
              <a:spcBef>
                <a:spcPts val="0"/>
              </a:spcBef>
              <a:spcAft>
                <a:spcPts val="0"/>
              </a:spcAft>
              <a:buSzPts val="1800"/>
              <a:buChar char="-"/>
            </a:pPr>
            <a:r>
              <a:rPr lang="en"/>
              <a:t>Players suspended, </a:t>
            </a:r>
            <a:r>
              <a:rPr lang="en" u="sng">
                <a:solidFill>
                  <a:schemeClr val="hlink"/>
                </a:solidFill>
                <a:hlinkClick r:id="rId6"/>
              </a:rPr>
              <a:t>here</a:t>
            </a:r>
            <a:r>
              <a:rPr lang="en"/>
              <a:t>.</a:t>
            </a:r>
            <a:endParaRPr/>
          </a:p>
          <a:p>
            <a:pPr marL="457200" lvl="0" indent="-342900" algn="l" rtl="0">
              <a:spcBef>
                <a:spcPts val="0"/>
              </a:spcBef>
              <a:spcAft>
                <a:spcPts val="0"/>
              </a:spcAft>
              <a:buSzPts val="1800"/>
              <a:buChar char="-"/>
            </a:pPr>
            <a:r>
              <a:rPr lang="en"/>
              <a:t>The list leaked in 2009 of the players who tested positive in 2003, </a:t>
            </a:r>
            <a:r>
              <a:rPr lang="en" u="sng">
                <a:solidFill>
                  <a:schemeClr val="hlink"/>
                </a:solidFill>
                <a:hlinkClick r:id="rId7"/>
              </a:rPr>
              <a:t>here</a:t>
            </a:r>
            <a:r>
              <a:rPr lang="en"/>
              <a:t>.</a:t>
            </a:r>
            <a:endParaRPr/>
          </a:p>
          <a:p>
            <a:pPr marL="457200" lvl="0" indent="-342900" algn="l" rtl="0">
              <a:spcBef>
                <a:spcPts val="0"/>
              </a:spcBef>
              <a:spcAft>
                <a:spcPts val="0"/>
              </a:spcAft>
              <a:buSzPts val="1800"/>
              <a:buChar char="-"/>
            </a:pPr>
            <a:r>
              <a:rPr lang="en"/>
              <a:t>MLB Drug Policy Timeline Coverage, </a:t>
            </a:r>
            <a:r>
              <a:rPr lang="en" u="sng">
                <a:solidFill>
                  <a:schemeClr val="hlink"/>
                </a:solidFill>
                <a:hlinkClick r:id="rId8"/>
              </a:rPr>
              <a:t>here</a:t>
            </a:r>
            <a:r>
              <a:rPr lang="en"/>
              <a:t>.</a:t>
            </a:r>
            <a:endParaRPr/>
          </a:p>
          <a:p>
            <a:pPr marL="457200" lvl="0" indent="-342900" algn="l" rtl="0">
              <a:spcBef>
                <a:spcPts val="0"/>
              </a:spcBef>
              <a:spcAft>
                <a:spcPts val="0"/>
              </a:spcAft>
              <a:buSzPts val="1800"/>
              <a:buChar char="-"/>
            </a:pPr>
            <a:r>
              <a:rPr lang="en"/>
              <a:t>Interesting article about players who took steroids &amp; HOF chances, </a:t>
            </a:r>
            <a:r>
              <a:rPr lang="en" u="sng">
                <a:solidFill>
                  <a:schemeClr val="hlink"/>
                </a:solidFill>
                <a:hlinkClick r:id="rId9"/>
              </a:rPr>
              <a:t>here</a:t>
            </a:r>
            <a:r>
              <a:rPr lang="en"/>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Appendix: Total HRs 1987-97 vs. 1998-2008</a:t>
            </a:r>
            <a:endParaRPr/>
          </a:p>
        </p:txBody>
      </p:sp>
      <p:sp>
        <p:nvSpPr>
          <p:cNvPr id="194" name="Google Shape;194;p33"/>
          <p:cNvSpPr txBox="1">
            <a:spLocks noGrp="1"/>
          </p:cNvSpPr>
          <p:nvPr>
            <p:ph type="body" idx="1"/>
          </p:nvPr>
        </p:nvSpPr>
        <p:spPr>
          <a:xfrm>
            <a:off x="62425" y="1152475"/>
            <a:ext cx="8976000" cy="39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 &lt;0.05, Difference in the means of HRs @ 95% is 547 &amp; 927, CD=-2.29</a:t>
            </a:r>
            <a:endParaRPr/>
          </a:p>
          <a:p>
            <a:pPr marL="0" lvl="0" indent="0" algn="l" rtl="0">
              <a:spcBef>
                <a:spcPts val="1600"/>
              </a:spcBef>
              <a:spcAft>
                <a:spcPts val="1600"/>
              </a:spcAft>
              <a:buNone/>
            </a:pPr>
            <a:endParaRPr/>
          </a:p>
        </p:txBody>
      </p:sp>
      <p:pic>
        <p:nvPicPr>
          <p:cNvPr id="195" name="Google Shape;195;p33"/>
          <p:cNvPicPr preferRelativeResize="0"/>
          <p:nvPr/>
        </p:nvPicPr>
        <p:blipFill>
          <a:blip r:embed="rId3">
            <a:alphaModFix/>
          </a:blip>
          <a:stretch>
            <a:fillRect/>
          </a:stretch>
        </p:blipFill>
        <p:spPr>
          <a:xfrm>
            <a:off x="908375" y="1673650"/>
            <a:ext cx="7168926" cy="35219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Appendix: Looking at Overall HR Numbers (mean)</a:t>
            </a:r>
            <a:endParaRPr/>
          </a:p>
        </p:txBody>
      </p:sp>
      <p:sp>
        <p:nvSpPr>
          <p:cNvPr id="201" name="Google Shape;201;p34"/>
          <p:cNvSpPr txBox="1">
            <a:spLocks noGrp="1"/>
          </p:cNvSpPr>
          <p:nvPr>
            <p:ph type="body" idx="1"/>
          </p:nvPr>
        </p:nvSpPr>
        <p:spPr>
          <a:xfrm>
            <a:off x="311700" y="1152475"/>
            <a:ext cx="8646900" cy="387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Helvetica Neue"/>
                <a:ea typeface="Helvetica Neue"/>
                <a:cs typeface="Helvetica Neue"/>
                <a:sym typeface="Helvetica Neue"/>
              </a:rPr>
              <a:t>If you look at the HR numbers from 1998-2008  in tables online, you can see there’s an increase in HRs in both leagues and then a decline for this time period.</a:t>
            </a:r>
            <a:endParaRPr sz="14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400">
              <a:solidFill>
                <a:schemeClr val="dk1"/>
              </a:solidFill>
              <a:latin typeface="Helvetica Neue"/>
              <a:ea typeface="Helvetica Neue"/>
              <a:cs typeface="Helvetica Neue"/>
              <a:sym typeface="Helvetica Neue"/>
            </a:endParaRPr>
          </a:p>
          <a:p>
            <a:pPr marL="0" lvl="0" indent="0" algn="l" rtl="0">
              <a:spcBef>
                <a:spcPts val="0"/>
              </a:spcBef>
              <a:spcAft>
                <a:spcPts val="1600"/>
              </a:spcAft>
              <a:buNone/>
            </a:pPr>
            <a:endParaRPr/>
          </a:p>
        </p:txBody>
      </p:sp>
      <p:pic>
        <p:nvPicPr>
          <p:cNvPr id="202" name="Google Shape;202;p34"/>
          <p:cNvPicPr preferRelativeResize="0"/>
          <p:nvPr/>
        </p:nvPicPr>
        <p:blipFill>
          <a:blip r:embed="rId3">
            <a:alphaModFix/>
          </a:blip>
          <a:stretch>
            <a:fillRect/>
          </a:stretch>
        </p:blipFill>
        <p:spPr>
          <a:xfrm>
            <a:off x="1032150" y="1709800"/>
            <a:ext cx="6457950" cy="3319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Appendix </a:t>
            </a:r>
            <a:endParaRPr/>
          </a:p>
          <a:p>
            <a:pPr marL="0" lvl="0" indent="0" algn="l" rtl="0">
              <a:spcBef>
                <a:spcPts val="0"/>
              </a:spcBef>
              <a:spcAft>
                <a:spcPts val="0"/>
              </a:spcAft>
              <a:buNone/>
            </a:pPr>
            <a:endParaRPr/>
          </a:p>
        </p:txBody>
      </p:sp>
      <p:sp>
        <p:nvSpPr>
          <p:cNvPr id="208" name="Google Shape;208;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Footnotes (slide 2):</a:t>
            </a:r>
            <a:endParaRPr/>
          </a:p>
          <a:p>
            <a:pPr marL="0" lvl="0" indent="0" algn="l" rtl="0">
              <a:lnSpc>
                <a:spcPct val="100000"/>
              </a:lnSpc>
              <a:spcBef>
                <a:spcPts val="1600"/>
              </a:spcBef>
              <a:spcAft>
                <a:spcPts val="0"/>
              </a:spcAft>
              <a:buClr>
                <a:schemeClr val="dk1"/>
              </a:buClr>
              <a:buSzPts val="1100"/>
              <a:buFont typeface="Arial"/>
              <a:buNone/>
            </a:pPr>
            <a:r>
              <a:rPr lang="en" sz="1000">
                <a:solidFill>
                  <a:schemeClr val="dk1"/>
                </a:solidFill>
              </a:rPr>
              <a:t>1 Maris’s record was controversial at the time b/c he beat out Babe Ruth, who had previously held the record with 60 HR in 154 games while Maris hit 61 in 162 games.</a:t>
            </a:r>
            <a:endParaRPr sz="1000">
              <a:solidFill>
                <a:schemeClr val="dk1"/>
              </a:solidFill>
            </a:endParaRPr>
          </a:p>
          <a:p>
            <a:pPr marL="0" lvl="0" indent="0" algn="l" rtl="0">
              <a:spcBef>
                <a:spcPts val="0"/>
              </a:spcBef>
              <a:spcAft>
                <a:spcPts val="0"/>
              </a:spcAft>
              <a:buClr>
                <a:schemeClr val="dk1"/>
              </a:buClr>
              <a:buSzPts val="1100"/>
              <a:buFont typeface="Arial"/>
              <a:buNone/>
            </a:pPr>
            <a:r>
              <a:rPr lang="en" sz="1100">
                <a:solidFill>
                  <a:schemeClr val="dk1"/>
                </a:solidFill>
                <a:latin typeface="Helvetica Neue"/>
                <a:ea typeface="Helvetica Neue"/>
                <a:cs typeface="Helvetica Neue"/>
                <a:sym typeface="Helvetica Neue"/>
              </a:rPr>
              <a:t>2 </a:t>
            </a:r>
            <a:r>
              <a:rPr lang="en" sz="1000">
                <a:solidFill>
                  <a:schemeClr val="dk1"/>
                </a:solidFill>
              </a:rPr>
              <a:t> </a:t>
            </a:r>
            <a:r>
              <a:rPr lang="en" sz="1000">
                <a:solidFill>
                  <a:schemeClr val="dk1"/>
                </a:solidFill>
                <a:latin typeface="Helvetica Neue"/>
                <a:ea typeface="Helvetica Neue"/>
                <a:cs typeface="Helvetica Neue"/>
                <a:sym typeface="Helvetica Neue"/>
              </a:rPr>
              <a:t>I also realize that other possible factors that could affect HR’s--like weather (ie: in Colorado with high altitude) or, stadiums that are called “hitters ballparks”, ie:  the fact that many ballparks have reduced the sizes of left and right fields by bringing in the fences, and the existence of pitcher’s parks. However, I’m not going to look at those possible variables here. </a:t>
            </a:r>
            <a:endParaRPr sz="1000">
              <a:solidFill>
                <a:schemeClr val="dk1"/>
              </a:solidFill>
            </a:endParaRPr>
          </a:p>
          <a:p>
            <a:pPr marL="0" lvl="0" indent="0" algn="l" rtl="0">
              <a:spcBef>
                <a:spcPts val="1600"/>
              </a:spcBef>
              <a:spcAft>
                <a:spcPts val="160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Datasets </a:t>
            </a:r>
            <a:endParaRPr/>
          </a:p>
        </p:txBody>
      </p:sp>
      <p:sp>
        <p:nvSpPr>
          <p:cNvPr id="69" name="Google Shape;69;p15"/>
          <p:cNvSpPr txBox="1">
            <a:spLocks noGrp="1"/>
          </p:cNvSpPr>
          <p:nvPr>
            <p:ph type="body" idx="1"/>
          </p:nvPr>
        </p:nvSpPr>
        <p:spPr>
          <a:xfrm>
            <a:off x="199750" y="1152475"/>
            <a:ext cx="8632500" cy="3898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solidFill>
                  <a:schemeClr val="dk1"/>
                </a:solidFill>
                <a:latin typeface="Helvetica Neue"/>
                <a:ea typeface="Helvetica Neue"/>
                <a:cs typeface="Helvetica Neue"/>
                <a:sym typeface="Helvetica Neue"/>
              </a:rPr>
              <a:t>I decided to look at AL &amp; NL batting totals datasets that came from </a:t>
            </a:r>
            <a:r>
              <a:rPr lang="en" sz="1400" u="sng">
                <a:solidFill>
                  <a:srgbClr val="1155CC"/>
                </a:solidFill>
                <a:latin typeface="Helvetica Neue"/>
                <a:ea typeface="Helvetica Neue"/>
                <a:cs typeface="Helvetica Neue"/>
                <a:sym typeface="Helvetica Neue"/>
                <a:hlinkClick r:id="rId3"/>
              </a:rPr>
              <a:t>Baseball Reference</a:t>
            </a:r>
            <a:r>
              <a:rPr lang="en" sz="1400">
                <a:solidFill>
                  <a:schemeClr val="dk1"/>
                </a:solidFill>
                <a:latin typeface="Helvetica Neue"/>
                <a:ea typeface="Helvetica Neue"/>
                <a:cs typeface="Helvetica Neue"/>
                <a:sym typeface="Helvetica Neue"/>
              </a:rPr>
              <a:t> . (I am focusing on HR’s because other stats are already averaged in the data.) </a:t>
            </a:r>
            <a:endParaRPr sz="1400">
              <a:solidFill>
                <a:schemeClr val="dk1"/>
              </a:solidFill>
              <a:latin typeface="Helvetica Neue"/>
              <a:ea typeface="Helvetica Neue"/>
              <a:cs typeface="Helvetica Neue"/>
              <a:sym typeface="Helvetica Neue"/>
            </a:endParaRPr>
          </a:p>
          <a:p>
            <a:pPr marL="45720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a:p>
            <a:pPr marL="45720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a:p>
            <a:pPr marL="457200" lvl="0" indent="-317500" algn="l" rtl="0">
              <a:spcBef>
                <a:spcPts val="0"/>
              </a:spcBef>
              <a:spcAft>
                <a:spcPts val="0"/>
              </a:spcAft>
              <a:buSzPts val="1400"/>
              <a:buFont typeface="Helvetica Neue"/>
              <a:buChar char="●"/>
            </a:pPr>
            <a:r>
              <a:rPr lang="en" sz="1400">
                <a:solidFill>
                  <a:schemeClr val="dk1"/>
                </a:solidFill>
                <a:latin typeface="Helvetica Neue"/>
                <a:ea typeface="Helvetica Neue"/>
                <a:cs typeface="Helvetica Neue"/>
                <a:sym typeface="Helvetica Neue"/>
              </a:rPr>
              <a:t>I also grabbed data from a widely-publicized list of players that failed drug testing &amp; were suspended. (Players also named in The Mitchell Report &amp; the Federal grand jury investigation of BALCO).</a:t>
            </a:r>
            <a:endParaRPr sz="1400">
              <a:solidFill>
                <a:schemeClr val="dk1"/>
              </a:solidFill>
              <a:latin typeface="Helvetica Neue"/>
              <a:ea typeface="Helvetica Neue"/>
              <a:cs typeface="Helvetica Neue"/>
              <a:sym typeface="Helvetica Neue"/>
            </a:endParaRPr>
          </a:p>
          <a:p>
            <a:pPr marL="457200" lvl="0" indent="0" algn="l" rtl="0">
              <a:spcBef>
                <a:spcPts val="0"/>
              </a:spcBef>
              <a:spcAft>
                <a:spcPts val="0"/>
              </a:spcAft>
              <a:buNone/>
            </a:pPr>
            <a:endParaRPr sz="1400">
              <a:solidFill>
                <a:schemeClr val="dk1"/>
              </a:solidFill>
              <a:latin typeface="Helvetica Neue"/>
              <a:ea typeface="Helvetica Neue"/>
              <a:cs typeface="Helvetica Neue"/>
              <a:sym typeface="Helvetica Neue"/>
            </a:endParaRPr>
          </a:p>
          <a:p>
            <a:pPr marL="0" lvl="0" indent="0" algn="l" rtl="0">
              <a:spcBef>
                <a:spcPts val="0"/>
              </a:spcBef>
              <a:spcAft>
                <a:spcPts val="1600"/>
              </a:spcAft>
              <a:buNone/>
            </a:pPr>
            <a:endParaRPr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Research Questions</a:t>
            </a:r>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My research question(s):</a:t>
            </a:r>
            <a:endParaRPr sz="1400">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Is there a statistical significance when different years between 1998-2008 are compared? </a:t>
            </a:r>
            <a:endParaRPr>
              <a:solidFill>
                <a:schemeClr val="dk1"/>
              </a:solidFill>
              <a:latin typeface="Helvetica Neue"/>
              <a:ea typeface="Helvetica Neue"/>
              <a:cs typeface="Helvetica Neue"/>
              <a:sym typeface="Helvetica Neue"/>
            </a:endParaRPr>
          </a:p>
          <a:p>
            <a:pPr marL="914400" lvl="1" indent="-317500" algn="l" rtl="0">
              <a:spcBef>
                <a:spcPts val="0"/>
              </a:spcBef>
              <a:spcAft>
                <a:spcPts val="0"/>
              </a:spcAft>
              <a:buClr>
                <a:schemeClr val="dk1"/>
              </a:buClr>
              <a:buSzPts val="1400"/>
              <a:buFont typeface="Helvetica Neue"/>
              <a:buChar char="○"/>
            </a:pPr>
            <a:r>
              <a:rPr lang="en">
                <a:solidFill>
                  <a:schemeClr val="dk1"/>
                </a:solidFill>
                <a:latin typeface="Helvetica Neue"/>
                <a:ea typeface="Helvetica Neue"/>
                <a:cs typeface="Helvetica Neue"/>
                <a:sym typeface="Helvetica Neue"/>
              </a:rPr>
              <a:t>Is there statistical significance between players who tested positive/were suspended for PEDs vs. those that didn’t take any PEDs?</a:t>
            </a:r>
            <a:endParaRPr>
              <a:solidFill>
                <a:schemeClr val="dk1"/>
              </a:solidFill>
              <a:latin typeface="Helvetica Neue"/>
              <a:ea typeface="Helvetica Neue"/>
              <a:cs typeface="Helvetica Neue"/>
              <a:sym typeface="Helvetica Neue"/>
            </a:endParaRPr>
          </a:p>
          <a:p>
            <a:pPr marL="457200" lvl="0" indent="457200" algn="l" rtl="0">
              <a:spcBef>
                <a:spcPts val="0"/>
              </a:spcBef>
              <a:spcAft>
                <a:spcPts val="0"/>
              </a:spcAft>
              <a:buClr>
                <a:schemeClr val="dk1"/>
              </a:buClr>
              <a:buSzPts val="1100"/>
              <a:buFont typeface="Arial"/>
              <a:buNone/>
            </a:pPr>
            <a:endParaRPr sz="1400">
              <a:solidFill>
                <a:schemeClr val="dk1"/>
              </a:solidFill>
              <a:latin typeface="Helvetica Neue"/>
              <a:ea typeface="Helvetica Neue"/>
              <a:cs typeface="Helvetica Neue"/>
              <a:sym typeface="Helvetica Neue"/>
            </a:endParaRPr>
          </a:p>
          <a:p>
            <a:pPr marL="457200" lvl="0" indent="-317500" algn="l" rtl="0">
              <a:spcBef>
                <a:spcPts val="0"/>
              </a:spcBef>
              <a:spcAft>
                <a:spcPts val="0"/>
              </a:spcAft>
              <a:buClr>
                <a:schemeClr val="dk1"/>
              </a:buClr>
              <a:buSzPts val="1400"/>
              <a:buFont typeface="Helvetica Neue"/>
              <a:buChar char="●"/>
            </a:pPr>
            <a:r>
              <a:rPr lang="en" sz="1400">
                <a:solidFill>
                  <a:schemeClr val="dk1"/>
                </a:solidFill>
                <a:latin typeface="Helvetica Neue"/>
                <a:ea typeface="Helvetica Neue"/>
                <a:cs typeface="Helvetica Neue"/>
                <a:sym typeface="Helvetica Neue"/>
              </a:rPr>
              <a:t>My null hypotheses are that drug use had no effect on the HR numbers over this time period AND, that players who used PEDs had HR numbers that weren’t any different from players who didn’t take PEDs. </a:t>
            </a:r>
            <a:endParaRPr sz="1400">
              <a:solidFill>
                <a:schemeClr val="dk1"/>
              </a:solidFill>
              <a:latin typeface="Helvetica Neue"/>
              <a:ea typeface="Helvetica Neue"/>
              <a:cs typeface="Helvetica Neue"/>
              <a:sym typeface="Helvetica Neue"/>
            </a:endParaRPr>
          </a:p>
          <a:p>
            <a:pPr marL="457200" lvl="0" indent="0" algn="l" rtl="0">
              <a:spcBef>
                <a:spcPts val="0"/>
              </a:spcBef>
              <a:spcAft>
                <a:spcPts val="0"/>
              </a:spcAft>
              <a:buClr>
                <a:schemeClr val="dk1"/>
              </a:buClr>
              <a:buSzPts val="1100"/>
              <a:buFont typeface="Arial"/>
              <a:buNone/>
            </a:pPr>
            <a:endParaRPr sz="1400">
              <a:solidFill>
                <a:schemeClr val="dk1"/>
              </a:solidFill>
              <a:latin typeface="Helvetica Neue"/>
              <a:ea typeface="Helvetica Neue"/>
              <a:cs typeface="Helvetica Neue"/>
              <a:sym typeface="Helvetica Neue"/>
            </a:endParaRPr>
          </a:p>
          <a:p>
            <a:pPr marL="0" lvl="0" indent="0" algn="l" rtl="0">
              <a:spcBef>
                <a:spcPts val="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1899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Total HRs: 1980-1997 vs. 1998-2008</a:t>
            </a:r>
            <a:endParaRPr/>
          </a:p>
        </p:txBody>
      </p:sp>
      <p:sp>
        <p:nvSpPr>
          <p:cNvPr id="81" name="Google Shape;81;p17"/>
          <p:cNvSpPr txBox="1">
            <a:spLocks noGrp="1"/>
          </p:cNvSpPr>
          <p:nvPr>
            <p:ph type="body" idx="1"/>
          </p:nvPr>
        </p:nvSpPr>
        <p:spPr>
          <a:xfrm>
            <a:off x="155875" y="864325"/>
            <a:ext cx="8898300" cy="420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latin typeface="Helvetica Neue"/>
                <a:ea typeface="Helvetica Neue"/>
                <a:cs typeface="Helvetica Neue"/>
                <a:sym typeface="Helvetica Neue"/>
              </a:rPr>
              <a:t>If you look at the HR numbers from the decade prior and 98-2008, in tables online, you can see there’s an increase in HRs in both leagues and then a decline for this time period.</a:t>
            </a:r>
            <a:endParaRPr sz="1400">
              <a:solidFill>
                <a:schemeClr val="dk1"/>
              </a:solidFill>
              <a:latin typeface="Helvetica Neue"/>
              <a:ea typeface="Helvetica Neue"/>
              <a:cs typeface="Helvetica Neue"/>
              <a:sym typeface="Helvetica Neue"/>
            </a:endParaRPr>
          </a:p>
          <a:p>
            <a:pPr marL="0" lvl="0" indent="0" algn="l" rtl="0">
              <a:spcBef>
                <a:spcPts val="0"/>
              </a:spcBef>
              <a:spcAft>
                <a:spcPts val="1600"/>
              </a:spcAft>
              <a:buNone/>
            </a:pPr>
            <a:endParaRPr/>
          </a:p>
        </p:txBody>
      </p:sp>
      <p:pic>
        <p:nvPicPr>
          <p:cNvPr id="82" name="Google Shape;82;p17"/>
          <p:cNvPicPr preferRelativeResize="0"/>
          <p:nvPr/>
        </p:nvPicPr>
        <p:blipFill>
          <a:blip r:embed="rId3">
            <a:alphaModFix/>
          </a:blip>
          <a:stretch>
            <a:fillRect/>
          </a:stretch>
        </p:blipFill>
        <p:spPr>
          <a:xfrm>
            <a:off x="810487" y="1447600"/>
            <a:ext cx="7523025" cy="3695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Findings--Statistical Significance</a:t>
            </a:r>
            <a:endParaRPr/>
          </a:p>
        </p:txBody>
      </p:sp>
      <p:sp>
        <p:nvSpPr>
          <p:cNvPr id="88" name="Google Shape;88;p18"/>
          <p:cNvSpPr txBox="1">
            <a:spLocks noGrp="1"/>
          </p:cNvSpPr>
          <p:nvPr>
            <p:ph type="body" idx="1"/>
          </p:nvPr>
        </p:nvSpPr>
        <p:spPr>
          <a:xfrm>
            <a:off x="311700" y="1152475"/>
            <a:ext cx="8652000" cy="382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hypothesis testing, I found statistically significant differences between certain years. </a:t>
            </a:r>
            <a:endParaRPr/>
          </a:p>
          <a:p>
            <a:pPr marL="0" lvl="0" indent="0" algn="l" rtl="0">
              <a:spcBef>
                <a:spcPts val="1600"/>
              </a:spcBef>
              <a:spcAft>
                <a:spcPts val="0"/>
              </a:spcAft>
              <a:buNone/>
            </a:pPr>
            <a:r>
              <a:rPr lang="en"/>
              <a:t>The samples with significance:</a:t>
            </a:r>
            <a:endParaRPr/>
          </a:p>
          <a:p>
            <a:pPr marL="457200" lvl="0" indent="-342900" algn="l" rtl="0">
              <a:spcBef>
                <a:spcPts val="1600"/>
              </a:spcBef>
              <a:spcAft>
                <a:spcPts val="0"/>
              </a:spcAft>
              <a:buSzPts val="1800"/>
              <a:buChar char="●"/>
            </a:pPr>
            <a:r>
              <a:rPr lang="en"/>
              <a:t>Positive vs. No PEDs, 1998-2008</a:t>
            </a:r>
            <a:endParaRPr/>
          </a:p>
          <a:p>
            <a:pPr marL="457200" lvl="0" indent="-342900" algn="l" rtl="0">
              <a:spcBef>
                <a:spcPts val="0"/>
              </a:spcBef>
              <a:spcAft>
                <a:spcPts val="0"/>
              </a:spcAft>
              <a:buSzPts val="1800"/>
              <a:buChar char="●"/>
            </a:pPr>
            <a:r>
              <a:rPr lang="en"/>
              <a:t>AL vs. NL batting (HR’s), 1998-2008</a:t>
            </a:r>
            <a:endParaRPr/>
          </a:p>
          <a:p>
            <a:pPr marL="457200" lvl="0" indent="-342900" algn="l" rtl="0">
              <a:spcBef>
                <a:spcPts val="0"/>
              </a:spcBef>
              <a:spcAft>
                <a:spcPts val="0"/>
              </a:spcAft>
              <a:buSzPts val="1800"/>
              <a:buChar char="●"/>
            </a:pPr>
            <a:r>
              <a:rPr lang="en"/>
              <a:t>1999 vs. 2007 </a:t>
            </a:r>
            <a:endParaRPr/>
          </a:p>
          <a:p>
            <a:pPr marL="457200" lvl="0" indent="-342900" algn="l" rtl="0">
              <a:spcBef>
                <a:spcPts val="0"/>
              </a:spcBef>
              <a:spcAft>
                <a:spcPts val="0"/>
              </a:spcAft>
              <a:buSzPts val="1800"/>
              <a:buChar char="●"/>
            </a:pPr>
            <a:r>
              <a:rPr lang="en"/>
              <a:t>2000 vs. 2008 </a:t>
            </a:r>
            <a:endParaRPr/>
          </a:p>
          <a:p>
            <a:pPr marL="457200" lvl="0" indent="-342900" algn="l" rtl="0">
              <a:spcBef>
                <a:spcPts val="0"/>
              </a:spcBef>
              <a:spcAft>
                <a:spcPts val="0"/>
              </a:spcAft>
              <a:buSzPts val="1800"/>
              <a:buChar char="●"/>
            </a:pPr>
            <a:r>
              <a:rPr lang="en"/>
              <a:t>2004 vs. 2008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11700" y="169575"/>
            <a:ext cx="8520600" cy="959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HR’s Players Who Tested Positive and/or Were Suspended</a:t>
            </a:r>
            <a:endParaRPr/>
          </a:p>
        </p:txBody>
      </p:sp>
      <p:sp>
        <p:nvSpPr>
          <p:cNvPr id="94" name="Google Shape;94;p19"/>
          <p:cNvSpPr txBox="1">
            <a:spLocks noGrp="1"/>
          </p:cNvSpPr>
          <p:nvPr>
            <p:ph type="body" idx="1"/>
          </p:nvPr>
        </p:nvSpPr>
        <p:spPr>
          <a:xfrm>
            <a:off x="141300" y="1152475"/>
            <a:ext cx="8691000" cy="3892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Mean HRs: 16.95</a:t>
            </a:r>
            <a:endParaRPr b="1"/>
          </a:p>
        </p:txBody>
      </p:sp>
      <p:pic>
        <p:nvPicPr>
          <p:cNvPr id="95" name="Google Shape;95;p19"/>
          <p:cNvPicPr preferRelativeResize="0"/>
          <p:nvPr/>
        </p:nvPicPr>
        <p:blipFill>
          <a:blip r:embed="rId3">
            <a:alphaModFix/>
          </a:blip>
          <a:stretch>
            <a:fillRect/>
          </a:stretch>
        </p:blipFill>
        <p:spPr>
          <a:xfrm>
            <a:off x="1149550" y="1586650"/>
            <a:ext cx="6895568" cy="345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Players, No PEDs</a:t>
            </a:r>
            <a:endParaRPr/>
          </a:p>
        </p:txBody>
      </p:sp>
      <p:sp>
        <p:nvSpPr>
          <p:cNvPr id="101" name="Google Shape;101;p20"/>
          <p:cNvSpPr txBox="1">
            <a:spLocks noGrp="1"/>
          </p:cNvSpPr>
          <p:nvPr>
            <p:ph type="body" idx="1"/>
          </p:nvPr>
        </p:nvSpPr>
        <p:spPr>
          <a:xfrm>
            <a:off x="155875" y="1147725"/>
            <a:ext cx="8784900" cy="3882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b="1"/>
              <a:t>Mean HRs: 3.54</a:t>
            </a:r>
            <a:endParaRPr b="1"/>
          </a:p>
        </p:txBody>
      </p:sp>
      <p:pic>
        <p:nvPicPr>
          <p:cNvPr id="102" name="Google Shape;102;p20"/>
          <p:cNvPicPr preferRelativeResize="0"/>
          <p:nvPr/>
        </p:nvPicPr>
        <p:blipFill>
          <a:blip r:embed="rId3">
            <a:alphaModFix/>
          </a:blip>
          <a:stretch>
            <a:fillRect/>
          </a:stretch>
        </p:blipFill>
        <p:spPr>
          <a:xfrm>
            <a:off x="1343025" y="1585475"/>
            <a:ext cx="6457950" cy="32194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xfrm>
            <a:off x="311700" y="445025"/>
            <a:ext cx="8520600" cy="63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Players Who Tested Positive vs. No PEDs: 98-2008</a:t>
            </a:r>
            <a:endParaRPr/>
          </a:p>
          <a:p>
            <a:pPr marL="0" lvl="0" indent="0" algn="l" rtl="0">
              <a:spcBef>
                <a:spcPts val="0"/>
              </a:spcBef>
              <a:spcAft>
                <a:spcPts val="0"/>
              </a:spcAft>
              <a:buNone/>
            </a:pPr>
            <a:endParaRPr sz="1400"/>
          </a:p>
        </p:txBody>
      </p:sp>
      <p:sp>
        <p:nvSpPr>
          <p:cNvPr id="108" name="Google Shape;108;p21"/>
          <p:cNvSpPr txBox="1">
            <a:spLocks noGrp="1"/>
          </p:cNvSpPr>
          <p:nvPr>
            <p:ph type="body" idx="1"/>
          </p:nvPr>
        </p:nvSpPr>
        <p:spPr>
          <a:xfrm>
            <a:off x="170025" y="1152475"/>
            <a:ext cx="8770800" cy="39909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dk1"/>
              </a:buClr>
              <a:buSzPts val="1100"/>
              <a:buFont typeface="Arial"/>
              <a:buNone/>
            </a:pPr>
            <a:r>
              <a:rPr lang="en" sz="1400" b="1">
                <a:solidFill>
                  <a:schemeClr val="dk1"/>
                </a:solidFill>
              </a:rPr>
              <a:t>p=0.000, @95%: -14.423 &amp; -12.38, CD: 1.19</a:t>
            </a:r>
            <a:endParaRPr sz="1400" b="1">
              <a:solidFill>
                <a:schemeClr val="dk1"/>
              </a:solidFill>
            </a:endParaRPr>
          </a:p>
          <a:p>
            <a:pPr marL="0" lvl="0" indent="0" algn="l" rtl="0">
              <a:spcBef>
                <a:spcPts val="0"/>
              </a:spcBef>
              <a:spcAft>
                <a:spcPts val="0"/>
              </a:spcAft>
              <a:buNone/>
            </a:pPr>
            <a:endParaRPr/>
          </a:p>
          <a:p>
            <a:pPr marL="0" lvl="0" indent="0" algn="l" rtl="0">
              <a:spcBef>
                <a:spcPts val="1600"/>
              </a:spcBef>
              <a:spcAft>
                <a:spcPts val="1600"/>
              </a:spcAft>
              <a:buNone/>
            </a:pPr>
            <a:endParaRPr/>
          </a:p>
        </p:txBody>
      </p:sp>
      <p:pic>
        <p:nvPicPr>
          <p:cNvPr id="109" name="Google Shape;109;p21"/>
          <p:cNvPicPr preferRelativeResize="0"/>
          <p:nvPr/>
        </p:nvPicPr>
        <p:blipFill>
          <a:blip r:embed="rId3">
            <a:alphaModFix/>
          </a:blip>
          <a:stretch>
            <a:fillRect/>
          </a:stretch>
        </p:blipFill>
        <p:spPr>
          <a:xfrm>
            <a:off x="779325" y="1548800"/>
            <a:ext cx="6999675" cy="35102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1845</Words>
  <Application>Microsoft Macintosh PowerPoint</Application>
  <PresentationFormat>On-screen Show (16:9)</PresentationFormat>
  <Paragraphs>117</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Helvetica Neue</vt:lpstr>
      <vt:lpstr>Arial</vt:lpstr>
      <vt:lpstr>Simple Light</vt:lpstr>
      <vt:lpstr>AL &amp; NL Batting Totals (HR) During the “Steroid Era.”</vt:lpstr>
      <vt:lpstr>Background</vt:lpstr>
      <vt:lpstr>Datasets </vt:lpstr>
      <vt:lpstr>Research Questions</vt:lpstr>
      <vt:lpstr>Total HRs: 1980-1997 vs. 1998-2008</vt:lpstr>
      <vt:lpstr>Findings--Statistical Significance</vt:lpstr>
      <vt:lpstr>HR’s Players Who Tested Positive and/or Were Suspended</vt:lpstr>
      <vt:lpstr>Players, No PEDs</vt:lpstr>
      <vt:lpstr>Players Who Tested Positive vs. No PEDs: 98-2008 </vt:lpstr>
      <vt:lpstr>AL vs. NL HRs 1998-2008</vt:lpstr>
      <vt:lpstr>1999 vs. 2007</vt:lpstr>
      <vt:lpstr>2000 vs. 2008 </vt:lpstr>
      <vt:lpstr>2004 vs. 2008 </vt:lpstr>
      <vt:lpstr>Final Thoughts, Things to Think About</vt:lpstr>
      <vt:lpstr>The Effect on MLB</vt:lpstr>
      <vt:lpstr>Thank you for attending!</vt:lpstr>
      <vt:lpstr>Appendix - MLB Drug Policy - (for reference)</vt:lpstr>
      <vt:lpstr>Appendix</vt:lpstr>
      <vt:lpstr>Appendix </vt:lpstr>
      <vt:lpstr>Appendix - Data References</vt:lpstr>
      <vt:lpstr>Appendix: Total HRs 1987-97 vs. 1998-2008</vt:lpstr>
      <vt:lpstr>Appendix: Looking at Overall HR Numbers (mean)</vt:lpstr>
      <vt:lpstr>Appendix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 &amp; NL Batting Totals (HR) During the “Steroid Era.”</dc:title>
  <cp:lastModifiedBy>Lisa Alcock</cp:lastModifiedBy>
  <cp:revision>1</cp:revision>
  <dcterms:modified xsi:type="dcterms:W3CDTF">2019-09-30T11:25:46Z</dcterms:modified>
</cp:coreProperties>
</file>